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19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</p:sldMasterIdLst>
  <p:sldIdLst>
    <p:sldId id="264" r:id="rId19"/>
    <p:sldId id="257" r:id="rId20"/>
    <p:sldId id="258" r:id="rId21"/>
    <p:sldId id="259" r:id="rId22"/>
    <p:sldId id="260" r:id="rId23"/>
    <p:sldId id="261" r:id="rId24"/>
    <p:sldId id="262" r:id="rId25"/>
    <p:sldId id="263" r:id="rId26"/>
    <p:sldId id="266" r:id="rId27"/>
    <p:sldId id="267" r:id="rId28"/>
    <p:sldId id="268" r:id="rId29"/>
    <p:sldId id="269" r:id="rId30"/>
    <p:sldId id="271" r:id="rId31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0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1pPr>
    <a:lvl2pPr marL="457200" algn="ctr" rtl="0" fontAlgn="base">
      <a:spcBef>
        <a:spcPct val="0"/>
      </a:spcBef>
      <a:spcAft>
        <a:spcPct val="0"/>
      </a:spcAft>
      <a:defRPr sz="40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2pPr>
    <a:lvl3pPr marL="914400" algn="ctr" rtl="0" fontAlgn="base">
      <a:spcBef>
        <a:spcPct val="0"/>
      </a:spcBef>
      <a:spcAft>
        <a:spcPct val="0"/>
      </a:spcAft>
      <a:defRPr sz="40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3pPr>
    <a:lvl4pPr marL="1371600" algn="ctr" rtl="0" fontAlgn="base">
      <a:spcBef>
        <a:spcPct val="0"/>
      </a:spcBef>
      <a:spcAft>
        <a:spcPct val="0"/>
      </a:spcAft>
      <a:defRPr sz="40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4pPr>
    <a:lvl5pPr marL="1828800" algn="ctr" rtl="0" fontAlgn="base">
      <a:spcBef>
        <a:spcPct val="0"/>
      </a:spcBef>
      <a:spcAft>
        <a:spcPct val="0"/>
      </a:spcAft>
      <a:defRPr sz="40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5pPr>
    <a:lvl6pPr marL="2286000" algn="l" defTabSz="914400" rtl="0" eaLnBrk="1" latinLnBrk="0" hangingPunct="1">
      <a:defRPr sz="40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6pPr>
    <a:lvl7pPr marL="2743200" algn="l" defTabSz="914400" rtl="0" eaLnBrk="1" latinLnBrk="0" hangingPunct="1">
      <a:defRPr sz="40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7pPr>
    <a:lvl8pPr marL="3200400" algn="l" defTabSz="914400" rtl="0" eaLnBrk="1" latinLnBrk="0" hangingPunct="1">
      <a:defRPr sz="40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8pPr>
    <a:lvl9pPr marL="3657600" algn="l" defTabSz="914400" rtl="0" eaLnBrk="1" latinLnBrk="0" hangingPunct="1">
      <a:defRPr sz="40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58" y="-11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616200"/>
            <a:ext cx="2444750" cy="628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616200"/>
            <a:ext cx="2444750" cy="628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616200"/>
            <a:ext cx="5156200" cy="628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616200"/>
            <a:ext cx="5156200" cy="628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616200"/>
            <a:ext cx="2444750" cy="628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616200"/>
            <a:ext cx="2444750" cy="628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59700" y="7797800"/>
            <a:ext cx="2444750" cy="1638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56850" y="7797800"/>
            <a:ext cx="2444750" cy="1638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01225" y="7797800"/>
            <a:ext cx="3000375" cy="1638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7797800"/>
            <a:ext cx="8848725" cy="1638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900" y="7467600"/>
            <a:ext cx="2768600" cy="1638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21900" y="7467600"/>
            <a:ext cx="2768600" cy="1638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787400"/>
            <a:ext cx="5156200" cy="817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787400"/>
            <a:ext cx="5156200" cy="817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68100" y="698500"/>
            <a:ext cx="1422400" cy="840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0900" y="698500"/>
            <a:ext cx="4114800" cy="840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59700" y="7797800"/>
            <a:ext cx="2444750" cy="1638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56850" y="7797800"/>
            <a:ext cx="2444750" cy="1638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01225" y="7797800"/>
            <a:ext cx="3000375" cy="1638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7797800"/>
            <a:ext cx="8848725" cy="1638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616200"/>
            <a:ext cx="1905000" cy="628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616200"/>
            <a:ext cx="1905000" cy="628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575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575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092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092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044700"/>
            <a:ext cx="2616200" cy="4076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044700"/>
            <a:ext cx="7696200" cy="4076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616200"/>
            <a:ext cx="5156200" cy="628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616200"/>
            <a:ext cx="5156200" cy="628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8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8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976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075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598150" y="1409700"/>
            <a:ext cx="1466850" cy="668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97600" y="1409700"/>
            <a:ext cx="4248150" cy="668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73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738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616200"/>
            <a:ext cx="10464800" cy="6286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auto">
          <a:xfrm>
            <a:off x="1422400" y="2019300"/>
            <a:ext cx="10164763" cy="0"/>
          </a:xfrm>
          <a:prstGeom prst="line">
            <a:avLst/>
          </a:prstGeom>
          <a:noFill/>
          <a:ln w="12700" cap="flat">
            <a:solidFill>
              <a:srgbClr val="A5A59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12700" algn="ctr" rotWithShape="0">
              <a:schemeClr val="bg2">
                <a:alpha val="81999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+mj-lt"/>
          <a:ea typeface="+mj-ea"/>
          <a:cs typeface="+mj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marL="8382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1pPr>
      <a:lvl2pPr marL="12827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2pPr>
      <a:lvl3pPr marL="17272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3pPr>
      <a:lvl4pPr marL="21717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4pPr>
      <a:lvl5pPr marL="26162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5pPr>
      <a:lvl6pPr marL="30734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6pPr>
      <a:lvl7pPr marL="35306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7pPr>
      <a:lvl8pPr marL="39878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8pPr>
      <a:lvl9pPr marL="44450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616200"/>
            <a:ext cx="5041900" cy="6286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1422400" y="2019300"/>
            <a:ext cx="10164763" cy="0"/>
          </a:xfrm>
          <a:prstGeom prst="line">
            <a:avLst/>
          </a:prstGeom>
          <a:noFill/>
          <a:ln w="12700" cap="flat">
            <a:solidFill>
              <a:srgbClr val="A5A59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12700" algn="ctr" rotWithShape="0">
              <a:schemeClr val="bg2">
                <a:alpha val="81999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+mj-lt"/>
          <a:ea typeface="+mj-ea"/>
          <a:cs typeface="+mj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marL="7921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1pPr>
      <a:lvl2pPr marL="12366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2pPr>
      <a:lvl3pPr marL="16811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3pPr>
      <a:lvl4pPr marL="21256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4pPr>
      <a:lvl5pPr marL="25701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5pPr>
      <a:lvl6pPr marL="30273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6pPr>
      <a:lvl7pPr marL="34845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7pPr>
      <a:lvl8pPr marL="39417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8pPr>
      <a:lvl9pPr marL="43989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616200"/>
            <a:ext cx="10464800" cy="6286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1422400" y="2019300"/>
            <a:ext cx="10164763" cy="0"/>
          </a:xfrm>
          <a:prstGeom prst="line">
            <a:avLst/>
          </a:prstGeom>
          <a:noFill/>
          <a:ln w="12700" cap="flat">
            <a:solidFill>
              <a:srgbClr val="A5A59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12700" algn="ctr" rotWithShape="0">
              <a:schemeClr val="bg2">
                <a:alpha val="81999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+mj-lt"/>
          <a:ea typeface="+mj-ea"/>
          <a:cs typeface="+mj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marL="7921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1pPr>
      <a:lvl2pPr marL="12366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2pPr>
      <a:lvl3pPr marL="16811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3pPr>
      <a:lvl4pPr marL="21256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4pPr>
      <a:lvl5pPr marL="25701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5pPr>
      <a:lvl6pPr marL="30273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6pPr>
      <a:lvl7pPr marL="34845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7pPr>
      <a:lvl8pPr marL="39417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8pPr>
      <a:lvl9pPr marL="43989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title style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616200"/>
            <a:ext cx="5041900" cy="6286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1422400" y="2019300"/>
            <a:ext cx="10164763" cy="0"/>
          </a:xfrm>
          <a:prstGeom prst="line">
            <a:avLst/>
          </a:prstGeom>
          <a:noFill/>
          <a:ln w="12700" cap="flat">
            <a:solidFill>
              <a:srgbClr val="A5A59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12700" algn="ctr" rotWithShape="0">
              <a:schemeClr val="bg2">
                <a:alpha val="81999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+mj-lt"/>
          <a:ea typeface="+mj-ea"/>
          <a:cs typeface="+mj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marL="7921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1pPr>
      <a:lvl2pPr marL="12366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2pPr>
      <a:lvl3pPr marL="16811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3pPr>
      <a:lvl4pPr marL="21256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4pPr>
      <a:lvl5pPr marL="25701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5pPr>
      <a:lvl6pPr marL="30273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6pPr>
      <a:lvl7pPr marL="34845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7pPr>
      <a:lvl8pPr marL="39417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8pPr>
      <a:lvl9pPr marL="43989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800100" y="7797800"/>
            <a:ext cx="6350000" cy="163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title style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759700" y="7797800"/>
            <a:ext cx="5041900" cy="163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+mj-lt"/>
          <a:ea typeface="+mj-ea"/>
          <a:cs typeface="+mj-cs"/>
          <a:sym typeface="Copperplate" charset="0"/>
        </a:defRPr>
      </a:lvl1pPr>
      <a:lvl2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7200900" y="698500"/>
            <a:ext cx="5689600" cy="163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2699" dir="5400000" algn="ctr" rotWithShape="0">
              <a:schemeClr val="bg2"/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title style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200900" y="7467600"/>
            <a:ext cx="5689600" cy="163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rgbClr val="1A1A1A"/>
          </a:solidFill>
          <a:latin typeface="+mj-lt"/>
          <a:ea typeface="+mj-ea"/>
          <a:cs typeface="+mj-cs"/>
          <a:sym typeface="Copperplate" charset="0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rgbClr val="1A1A1A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rgbClr val="1A1A1A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rgbClr val="1A1A1A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rgbClr val="1A1A1A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rgbClr val="1A1A1A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rgbClr val="1A1A1A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rgbClr val="1A1A1A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rgbClr val="1A1A1A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800100" y="7797800"/>
            <a:ext cx="6350000" cy="163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title style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759700" y="7797800"/>
            <a:ext cx="5041900" cy="163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+mj-lt"/>
          <a:ea typeface="+mj-ea"/>
          <a:cs typeface="+mj-cs"/>
          <a:sym typeface="Copperplate" charset="0"/>
        </a:defRPr>
      </a:lvl1pPr>
      <a:lvl2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+mj-lt"/>
          <a:ea typeface="+mj-ea"/>
          <a:cs typeface="+mj-cs"/>
          <a:sym typeface="Copperplate" charset="0"/>
        </a:defRPr>
      </a:lvl1pPr>
      <a:lvl2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+mj-lt"/>
          <a:ea typeface="+mj-ea"/>
          <a:cs typeface="+mj-cs"/>
          <a:sym typeface="Copperplate" charset="0"/>
        </a:defRPr>
      </a:lvl1pPr>
      <a:lvl2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7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title style</a:t>
            </a:r>
          </a:p>
        </p:txBody>
      </p:sp>
      <p:sp>
        <p:nvSpPr>
          <p:cNvPr id="1843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7772400" y="2616200"/>
            <a:ext cx="3962400" cy="6286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1422400" y="2019300"/>
            <a:ext cx="10164763" cy="0"/>
          </a:xfrm>
          <a:prstGeom prst="line">
            <a:avLst/>
          </a:prstGeom>
          <a:noFill/>
          <a:ln w="12700" cap="flat">
            <a:solidFill>
              <a:srgbClr val="A5A59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12700" algn="ctr" rotWithShape="0">
              <a:schemeClr val="bg2">
                <a:alpha val="81999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+mj-lt"/>
          <a:ea typeface="+mj-ea"/>
          <a:cs typeface="+mj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marL="7921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1pPr>
      <a:lvl2pPr marL="12366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2pPr>
      <a:lvl3pPr marL="16811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3pPr>
      <a:lvl4pPr marL="21256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4pPr>
      <a:lvl5pPr marL="25701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5pPr>
      <a:lvl6pPr marL="30273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6pPr>
      <a:lvl7pPr marL="34845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7pPr>
      <a:lvl8pPr marL="39417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8pPr>
      <a:lvl9pPr marL="4398963" indent="-525463" algn="l" rtl="0" fontAlgn="base">
        <a:spcBef>
          <a:spcPts val="3000"/>
        </a:spcBef>
        <a:spcAft>
          <a:spcPct val="0"/>
        </a:spcAft>
        <a:buSzPct val="100000"/>
        <a:buFont typeface="Palatino" charset="0"/>
        <a:buChar char="•"/>
        <a:defRPr sz="36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787400"/>
            <a:ext cx="10464800" cy="817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+mj-lt"/>
          <a:ea typeface="+mj-ea"/>
          <a:cs typeface="+mj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marL="838200" indent="-571500" algn="l" rtl="0" fontAlgn="base">
        <a:spcBef>
          <a:spcPts val="4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1pPr>
      <a:lvl2pPr marL="1282700" indent="-571500" algn="l" rtl="0" fontAlgn="base">
        <a:spcBef>
          <a:spcPts val="4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2pPr>
      <a:lvl3pPr marL="1727200" indent="-571500" algn="l" rtl="0" fontAlgn="base">
        <a:spcBef>
          <a:spcPts val="4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3pPr>
      <a:lvl4pPr marL="2171700" indent="-571500" algn="l" rtl="0" fontAlgn="base">
        <a:spcBef>
          <a:spcPts val="4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4pPr>
      <a:lvl5pPr marL="2616200" indent="-571500" algn="l" rtl="0" fontAlgn="base">
        <a:spcBef>
          <a:spcPts val="4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5pPr>
      <a:lvl6pPr marL="3073400" indent="-571500" algn="l" rtl="0" fontAlgn="base">
        <a:spcBef>
          <a:spcPts val="4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6pPr>
      <a:lvl7pPr marL="3530600" indent="-571500" algn="l" rtl="0" fontAlgn="base">
        <a:spcBef>
          <a:spcPts val="4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7pPr>
      <a:lvl8pPr marL="3987800" indent="-571500" algn="l" rtl="0" fontAlgn="base">
        <a:spcBef>
          <a:spcPts val="4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8pPr>
      <a:lvl9pPr marL="4445000" indent="-571500" algn="l" rtl="0" fontAlgn="base">
        <a:spcBef>
          <a:spcPts val="4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044700"/>
            <a:ext cx="10464800" cy="2857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2699" dir="5400000" algn="ctr" rotWithShape="0">
              <a:schemeClr val="bg2"/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092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2699" dir="5400000" algn="ctr" rotWithShape="0">
              <a:schemeClr val="bg2"/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text styles</a:t>
            </a:r>
          </a:p>
          <a:p>
            <a:pPr lvl="1"/>
            <a:r>
              <a:rPr lang="en-US" smtClean="0">
                <a:sym typeface="Copperplate" charset="0"/>
              </a:rPr>
              <a:t>Second level</a:t>
            </a:r>
          </a:p>
          <a:p>
            <a:pPr lvl="2"/>
            <a:r>
              <a:rPr lang="en-US" smtClean="0">
                <a:sym typeface="Copperplate" charset="0"/>
              </a:rPr>
              <a:t>Third level</a:t>
            </a:r>
          </a:p>
          <a:p>
            <a:pPr lvl="3"/>
            <a:r>
              <a:rPr lang="en-US" smtClean="0">
                <a:sym typeface="Copperplate" charset="0"/>
              </a:rPr>
              <a:t>Fourth level</a:t>
            </a:r>
          </a:p>
          <a:p>
            <a:pPr lvl="4"/>
            <a:r>
              <a:rPr lang="en-US" smtClean="0">
                <a:sym typeface="Copperplate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9500">
          <a:solidFill>
            <a:srgbClr val="DFDFDF"/>
          </a:solidFill>
          <a:latin typeface="+mj-lt"/>
          <a:ea typeface="+mj-ea"/>
          <a:cs typeface="+mj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95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95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95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95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5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5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5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5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2699" dir="5400000" algn="ctr" rotWithShape="0">
              <a:schemeClr val="bg2"/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title style</a:t>
            </a:r>
          </a:p>
        </p:txBody>
      </p:sp>
      <p:sp>
        <p:nvSpPr>
          <p:cNvPr id="409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35000" y="47879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2699" dir="5400000" algn="ctr" rotWithShape="0">
              <a:schemeClr val="bg2"/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text styles</a:t>
            </a:r>
          </a:p>
          <a:p>
            <a:pPr lvl="1"/>
            <a:r>
              <a:rPr lang="en-US" smtClean="0">
                <a:sym typeface="Copperplate" charset="0"/>
              </a:rPr>
              <a:t>Second level</a:t>
            </a:r>
          </a:p>
          <a:p>
            <a:pPr lvl="2"/>
            <a:r>
              <a:rPr lang="en-US" smtClean="0">
                <a:sym typeface="Copperplate" charset="0"/>
              </a:rPr>
              <a:t>Third level</a:t>
            </a:r>
          </a:p>
          <a:p>
            <a:pPr lvl="3"/>
            <a:r>
              <a:rPr lang="en-US" smtClean="0">
                <a:sym typeface="Copperplate" charset="0"/>
              </a:rPr>
              <a:t>Fourth level</a:t>
            </a:r>
          </a:p>
          <a:p>
            <a:pPr lvl="4"/>
            <a:r>
              <a:rPr lang="en-US" smtClean="0">
                <a:sym typeface="Copperplate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+mj-lt"/>
          <a:ea typeface="+mj-ea"/>
          <a:cs typeface="+mj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6197600" y="14097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2699" dir="5400000" algn="ctr" rotWithShape="0">
              <a:schemeClr val="bg2"/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title style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197600" y="47879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2699" dir="5400000" algn="ctr" rotWithShape="0">
              <a:schemeClr val="bg2"/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text styles</a:t>
            </a:r>
          </a:p>
          <a:p>
            <a:pPr lvl="1"/>
            <a:r>
              <a:rPr lang="en-US" smtClean="0">
                <a:sym typeface="Copperplate" charset="0"/>
              </a:rPr>
              <a:t>Second level</a:t>
            </a:r>
          </a:p>
          <a:p>
            <a:pPr lvl="2"/>
            <a:r>
              <a:rPr lang="en-US" smtClean="0">
                <a:sym typeface="Copperplate" charset="0"/>
              </a:rPr>
              <a:t>Third level</a:t>
            </a:r>
          </a:p>
          <a:p>
            <a:pPr lvl="3"/>
            <a:r>
              <a:rPr lang="en-US" smtClean="0">
                <a:sym typeface="Copperplate" charset="0"/>
              </a:rPr>
              <a:t>Fourth level</a:t>
            </a:r>
          </a:p>
          <a:p>
            <a:pPr lvl="4"/>
            <a:r>
              <a:rPr lang="en-US" smtClean="0">
                <a:sym typeface="Copperplate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+mj-lt"/>
          <a:ea typeface="+mj-ea"/>
          <a:cs typeface="+mj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6629400"/>
            <a:ext cx="10464800" cy="212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2699" dir="5400000" algn="ctr" rotWithShape="0">
              <a:schemeClr val="bg2"/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+mj-lt"/>
          <a:ea typeface="+mj-ea"/>
          <a:cs typeface="+mj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743200"/>
            <a:ext cx="10464800" cy="426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2699" dir="5400000" algn="ctr" rotWithShape="0">
              <a:schemeClr val="bg2"/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+mj-lt"/>
          <a:ea typeface="+mj-ea"/>
          <a:cs typeface="+mj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title style</a:t>
            </a:r>
          </a:p>
        </p:txBody>
      </p:sp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1422400" y="2019300"/>
            <a:ext cx="10164763" cy="0"/>
          </a:xfrm>
          <a:prstGeom prst="line">
            <a:avLst/>
          </a:prstGeom>
          <a:noFill/>
          <a:ln w="12700" cap="flat">
            <a:solidFill>
              <a:srgbClr val="A5A59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12700" algn="ctr" rotWithShape="0">
              <a:schemeClr val="bg2">
                <a:alpha val="81999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+mj-lt"/>
          <a:ea typeface="+mj-ea"/>
          <a:cs typeface="+mj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marL="8890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1pPr>
      <a:lvl2pPr marL="13335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2pPr>
      <a:lvl3pPr marL="17780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3pPr>
      <a:lvl4pPr marL="22225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4pPr>
      <a:lvl5pPr marL="26670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5pPr>
      <a:lvl6pPr marL="31242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6pPr>
      <a:lvl7pPr marL="35814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7pPr>
      <a:lvl8pPr marL="40386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8pPr>
      <a:lvl9pPr marL="44958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+mj-lt"/>
          <a:ea typeface="+mj-ea"/>
          <a:cs typeface="+mj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000000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marL="8890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1pPr>
      <a:lvl2pPr marL="13335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2pPr>
      <a:lvl3pPr marL="17780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3pPr>
      <a:lvl4pPr marL="22225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4pPr>
      <a:lvl5pPr marL="26670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5pPr>
      <a:lvl6pPr marL="31242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6pPr>
      <a:lvl7pPr marL="35814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7pPr>
      <a:lvl8pPr marL="40386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8pPr>
      <a:lvl9pPr marL="4495800" indent="-571500" algn="l" rtl="0" fontAlgn="base">
        <a:spcBef>
          <a:spcPts val="1800"/>
        </a:spcBef>
        <a:spcAft>
          <a:spcPct val="0"/>
        </a:spcAft>
        <a:buSzPct val="100000"/>
        <a:buFont typeface="Palatino" charset="0"/>
        <a:buChar char="•"/>
        <a:defRPr sz="4200">
          <a:solidFill>
            <a:srgbClr val="404040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mgrose@deerriver.k12.mn.us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563" y="1492250"/>
            <a:ext cx="12141200" cy="43053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9458" name="Rectangle 2"/>
          <p:cNvSpPr>
            <a:spLocks/>
          </p:cNvSpPr>
          <p:nvPr/>
        </p:nvSpPr>
        <p:spPr bwMode="auto">
          <a:xfrm>
            <a:off x="1397000" y="6597650"/>
            <a:ext cx="10731500" cy="1447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>
                <a:solidFill>
                  <a:schemeClr val="tx1"/>
                </a:solidFill>
                <a:ea typeface="Palatino" charset="0"/>
                <a:cs typeface="Palatino" charset="0"/>
              </a:rPr>
              <a:t>The impact of technology on education in a regional collaborative and our collective future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Implications of Improving technology </a:t>
            </a:r>
          </a:p>
        </p:txBody>
      </p:sp>
      <p:sp>
        <p:nvSpPr>
          <p:cNvPr id="2867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 anchor="t"/>
          <a:lstStyle/>
          <a:p>
            <a:pPr marL="889000"/>
            <a:r>
              <a:rPr lang="en-US"/>
              <a:t>Work anytime</a:t>
            </a:r>
          </a:p>
          <a:p>
            <a:pPr marL="889000"/>
            <a:r>
              <a:rPr lang="en-US"/>
              <a:t>Work anywhere</a:t>
            </a:r>
          </a:p>
          <a:p>
            <a:pPr marL="889000"/>
            <a:r>
              <a:rPr lang="en-US"/>
              <a:t>Work with anyone</a:t>
            </a:r>
          </a:p>
          <a:p>
            <a:pPr marL="889000"/>
            <a:r>
              <a:rPr lang="en-US"/>
              <a:t>Work that is meaningful</a:t>
            </a:r>
          </a:p>
          <a:p>
            <a:pPr marL="889000"/>
            <a:r>
              <a:rPr lang="en-US"/>
              <a:t>Global competition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Implications of Improving technology </a:t>
            </a:r>
          </a:p>
        </p:txBody>
      </p:sp>
      <p:sp>
        <p:nvSpPr>
          <p:cNvPr id="2969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 anchor="t"/>
          <a:lstStyle/>
          <a:p>
            <a:pPr marL="889000"/>
            <a:r>
              <a:rPr lang="en-US"/>
              <a:t>Learn anytime</a:t>
            </a:r>
          </a:p>
          <a:p>
            <a:pPr marL="889000"/>
            <a:r>
              <a:rPr lang="en-US"/>
              <a:t>Learn anywhere</a:t>
            </a:r>
          </a:p>
          <a:p>
            <a:pPr marL="889000"/>
            <a:r>
              <a:rPr lang="en-US"/>
              <a:t>Learn with anyone</a:t>
            </a:r>
          </a:p>
          <a:p>
            <a:pPr marL="889000"/>
            <a:r>
              <a:rPr lang="en-US"/>
              <a:t>Learning that is meaningful</a:t>
            </a:r>
          </a:p>
          <a:p>
            <a:pPr marL="889000"/>
            <a:r>
              <a:rPr lang="en-US"/>
              <a:t>Global competition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Requirements</a:t>
            </a:r>
          </a:p>
        </p:txBody>
      </p:sp>
      <p:sp>
        <p:nvSpPr>
          <p:cNvPr id="30722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 anchor="t"/>
          <a:lstStyle/>
          <a:p>
            <a:pPr marL="889000"/>
            <a:r>
              <a:rPr lang="en-US"/>
              <a:t>Access</a:t>
            </a:r>
          </a:p>
          <a:p>
            <a:pPr marL="889000"/>
            <a:r>
              <a:rPr lang="en-US"/>
              <a:t>Affordability</a:t>
            </a:r>
          </a:p>
          <a:p>
            <a:pPr marL="889000"/>
            <a:r>
              <a:rPr lang="en-US"/>
              <a:t>Redundancy</a:t>
            </a:r>
          </a:p>
          <a:p>
            <a:pPr marL="889000"/>
            <a:r>
              <a:rPr lang="en-US"/>
              <a:t>Speed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3300" y="869950"/>
            <a:ext cx="8458200" cy="29972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31746" name="Rectangle 2"/>
          <p:cNvSpPr>
            <a:spLocks/>
          </p:cNvSpPr>
          <p:nvPr/>
        </p:nvSpPr>
        <p:spPr bwMode="auto">
          <a:xfrm>
            <a:off x="1397000" y="5588000"/>
            <a:ext cx="10731500" cy="3467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>
                <a:solidFill>
                  <a:schemeClr val="tx1"/>
                </a:solidFill>
                <a:ea typeface="Palatino" charset="0"/>
                <a:cs typeface="Palatino" charset="0"/>
              </a:rPr>
              <a:t>Matt Grose</a:t>
            </a:r>
          </a:p>
          <a:p>
            <a:r>
              <a:rPr lang="en-US">
                <a:solidFill>
                  <a:schemeClr val="tx1"/>
                </a:solidFill>
                <a:ea typeface="Palatino" charset="0"/>
                <a:cs typeface="Palatino" charset="0"/>
              </a:rPr>
              <a:t>Superintendent, Deer River ISD #317</a:t>
            </a:r>
          </a:p>
          <a:p>
            <a:r>
              <a:rPr lang="en-US">
                <a:solidFill>
                  <a:schemeClr val="tx1"/>
                </a:solidFill>
                <a:ea typeface="Palatino" charset="0"/>
                <a:cs typeface="Palatino" charset="0"/>
              </a:rPr>
              <a:t>Chair, IASC</a:t>
            </a:r>
          </a:p>
          <a:p>
            <a:r>
              <a:rPr lang="en-US">
                <a:solidFill>
                  <a:schemeClr val="tx1"/>
                </a:solidFill>
                <a:ea typeface="Palatino" charset="0"/>
                <a:cs typeface="Palatino" charset="0"/>
              </a:rPr>
              <a:t>218-246-2420</a:t>
            </a:r>
          </a:p>
          <a:p>
            <a:r>
              <a:rPr lang="en-US" u="sng">
                <a:solidFill>
                  <a:schemeClr val="tx1"/>
                </a:solidFill>
                <a:ea typeface="Palatino" charset="0"/>
                <a:cs typeface="Palatino" charset="0"/>
                <a:hlinkClick r:id="rId3"/>
              </a:rPr>
              <a:t>mgrose@deerriver.k12.mn.us</a:t>
            </a:r>
            <a:endParaRPr lang="en-US" u="sng">
              <a:solidFill>
                <a:schemeClr val="tx1"/>
              </a:solidFill>
              <a:ea typeface="Palatino" charset="0"/>
              <a:cs typeface="Palatino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9600"/>
              <a:t>Members</a:t>
            </a:r>
          </a:p>
        </p:txBody>
      </p:sp>
      <p:sp>
        <p:nvSpPr>
          <p:cNvPr id="20482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2235200"/>
            <a:ext cx="10464800" cy="6667500"/>
          </a:xfrm>
          <a:ln/>
        </p:spPr>
        <p:txBody>
          <a:bodyPr anchor="t"/>
          <a:lstStyle/>
          <a:p>
            <a:pPr marL="889000"/>
            <a:r>
              <a:rPr lang="en-US" sz="3600"/>
              <a:t>Deer River ISD #317</a:t>
            </a:r>
          </a:p>
          <a:p>
            <a:pPr marL="889000"/>
            <a:r>
              <a:rPr lang="en-US" sz="3600"/>
              <a:t>Grand Rapids ISD #318</a:t>
            </a:r>
          </a:p>
          <a:p>
            <a:pPr marL="889000"/>
            <a:r>
              <a:rPr lang="en-US" sz="3600"/>
              <a:t>Greenway ISD #316</a:t>
            </a:r>
          </a:p>
          <a:p>
            <a:pPr marL="889000"/>
            <a:r>
              <a:rPr lang="en-US" sz="3600"/>
              <a:t>Nashwauk-Keewatin ISD #319</a:t>
            </a:r>
          </a:p>
          <a:p>
            <a:pPr marL="889000"/>
            <a:r>
              <a:rPr lang="en-US" sz="3600"/>
              <a:t>Floodwood ISD #698</a:t>
            </a:r>
          </a:p>
          <a:p>
            <a:pPr marL="889000"/>
            <a:r>
              <a:rPr lang="en-US" sz="3600"/>
              <a:t>Northland Remer ISD #118</a:t>
            </a:r>
          </a:p>
          <a:p>
            <a:pPr marL="889000"/>
            <a:r>
              <a:rPr lang="en-US" sz="3600"/>
              <a:t>Hill City ISD #2</a:t>
            </a:r>
          </a:p>
          <a:p>
            <a:pPr marL="889000"/>
            <a:r>
              <a:rPr lang="en-US" sz="3600"/>
              <a:t>Itasca Community College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21506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889000"/>
            <a:endParaRPr lang="en-US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" y="279400"/>
            <a:ext cx="12941300" cy="71755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8600" y="8293100"/>
            <a:ext cx="3765550" cy="13843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21509" name="AutoShape 5"/>
          <p:cNvSpPr>
            <a:spLocks/>
          </p:cNvSpPr>
          <p:nvPr/>
        </p:nvSpPr>
        <p:spPr bwMode="auto">
          <a:xfrm rot="5423931">
            <a:off x="1439863" y="944563"/>
            <a:ext cx="647700" cy="317500"/>
          </a:xfrm>
          <a:prstGeom prst="rightArrow">
            <a:avLst>
              <a:gd name="adj1" fmla="val 32981"/>
              <a:gd name="adj2" fmla="val 94114"/>
            </a:avLst>
          </a:prstGeom>
          <a:solidFill>
            <a:schemeClr val="accent1"/>
          </a:solidFill>
          <a:ln w="25400" cap="flat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0" name="AutoShape 6"/>
          <p:cNvSpPr>
            <a:spLocks/>
          </p:cNvSpPr>
          <p:nvPr/>
        </p:nvSpPr>
        <p:spPr bwMode="auto">
          <a:xfrm rot="5423931">
            <a:off x="3049588" y="1854200"/>
            <a:ext cx="647700" cy="317500"/>
          </a:xfrm>
          <a:prstGeom prst="rightArrow">
            <a:avLst>
              <a:gd name="adj1" fmla="val 32981"/>
              <a:gd name="adj2" fmla="val 94114"/>
            </a:avLst>
          </a:prstGeom>
          <a:solidFill>
            <a:schemeClr val="accent1"/>
          </a:solidFill>
          <a:ln w="25400" cap="flat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1" name="AutoShape 7"/>
          <p:cNvSpPr>
            <a:spLocks/>
          </p:cNvSpPr>
          <p:nvPr/>
        </p:nvSpPr>
        <p:spPr bwMode="auto">
          <a:xfrm rot="5423931">
            <a:off x="3697288" y="1320800"/>
            <a:ext cx="647700" cy="317500"/>
          </a:xfrm>
          <a:prstGeom prst="rightArrow">
            <a:avLst>
              <a:gd name="adj1" fmla="val 32981"/>
              <a:gd name="adj2" fmla="val 94114"/>
            </a:avLst>
          </a:prstGeom>
          <a:solidFill>
            <a:schemeClr val="accent1"/>
          </a:solidFill>
          <a:ln w="25400" cap="flat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2" name="AutoShape 8"/>
          <p:cNvSpPr>
            <a:spLocks/>
          </p:cNvSpPr>
          <p:nvPr/>
        </p:nvSpPr>
        <p:spPr bwMode="auto">
          <a:xfrm rot="5423931">
            <a:off x="5360988" y="546100"/>
            <a:ext cx="647700" cy="317500"/>
          </a:xfrm>
          <a:prstGeom prst="rightArrow">
            <a:avLst>
              <a:gd name="adj1" fmla="val 32981"/>
              <a:gd name="adj2" fmla="val 94114"/>
            </a:avLst>
          </a:prstGeom>
          <a:solidFill>
            <a:schemeClr val="accent1"/>
          </a:solidFill>
          <a:ln w="25400" cap="flat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3" name="AutoShape 9"/>
          <p:cNvSpPr>
            <a:spLocks/>
          </p:cNvSpPr>
          <p:nvPr/>
        </p:nvSpPr>
        <p:spPr bwMode="auto">
          <a:xfrm rot="5423931">
            <a:off x="712788" y="3390900"/>
            <a:ext cx="647700" cy="317500"/>
          </a:xfrm>
          <a:prstGeom prst="rightArrow">
            <a:avLst>
              <a:gd name="adj1" fmla="val 32981"/>
              <a:gd name="adj2" fmla="val 94114"/>
            </a:avLst>
          </a:prstGeom>
          <a:solidFill>
            <a:schemeClr val="accent1"/>
          </a:solidFill>
          <a:ln w="25400" cap="flat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4" name="AutoShape 10"/>
          <p:cNvSpPr>
            <a:spLocks/>
          </p:cNvSpPr>
          <p:nvPr/>
        </p:nvSpPr>
        <p:spPr bwMode="auto">
          <a:xfrm rot="5423931">
            <a:off x="2617788" y="4051300"/>
            <a:ext cx="647700" cy="317500"/>
          </a:xfrm>
          <a:prstGeom prst="rightArrow">
            <a:avLst>
              <a:gd name="adj1" fmla="val 32981"/>
              <a:gd name="adj2" fmla="val 94114"/>
            </a:avLst>
          </a:prstGeom>
          <a:solidFill>
            <a:schemeClr val="accent1"/>
          </a:solidFill>
          <a:ln w="25400" cap="flat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5" name="AutoShape 11"/>
          <p:cNvSpPr>
            <a:spLocks/>
          </p:cNvSpPr>
          <p:nvPr/>
        </p:nvSpPr>
        <p:spPr bwMode="auto">
          <a:xfrm rot="5423931">
            <a:off x="6872288" y="4597400"/>
            <a:ext cx="647700" cy="317500"/>
          </a:xfrm>
          <a:prstGeom prst="rightArrow">
            <a:avLst>
              <a:gd name="adj1" fmla="val 32981"/>
              <a:gd name="adj2" fmla="val 94114"/>
            </a:avLst>
          </a:prstGeom>
          <a:solidFill>
            <a:schemeClr val="accent1"/>
          </a:solidFill>
          <a:ln w="25400" cap="flat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6" name="AutoShape 12"/>
          <p:cNvSpPr>
            <a:spLocks/>
          </p:cNvSpPr>
          <p:nvPr/>
        </p:nvSpPr>
        <p:spPr bwMode="auto">
          <a:xfrm rot="5423931">
            <a:off x="3290888" y="1739900"/>
            <a:ext cx="647700" cy="317500"/>
          </a:xfrm>
          <a:prstGeom prst="rightArrow">
            <a:avLst>
              <a:gd name="adj1" fmla="val 32981"/>
              <a:gd name="adj2" fmla="val 94114"/>
            </a:avLst>
          </a:prstGeom>
          <a:solidFill>
            <a:schemeClr val="accent1"/>
          </a:solidFill>
          <a:ln w="25400" cap="flat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7" name="AutoShape 13"/>
          <p:cNvSpPr>
            <a:spLocks/>
          </p:cNvSpPr>
          <p:nvPr/>
        </p:nvSpPr>
        <p:spPr bwMode="auto">
          <a:xfrm rot="5423931">
            <a:off x="11515725" y="5530850"/>
            <a:ext cx="1193800" cy="520700"/>
          </a:xfrm>
          <a:prstGeom prst="rightArrow">
            <a:avLst>
              <a:gd name="adj1" fmla="val 32981"/>
              <a:gd name="adj2" fmla="val 57391"/>
            </a:avLst>
          </a:prstGeom>
          <a:solidFill>
            <a:schemeClr val="accent1"/>
          </a:solidFill>
          <a:ln w="25400" cap="flat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9600"/>
              <a:t>Collaborations</a:t>
            </a:r>
          </a:p>
        </p:txBody>
      </p:sp>
      <p:sp>
        <p:nvSpPr>
          <p:cNvPr id="22530" name="Rectangle 2"/>
          <p:cNvSpPr>
            <a:spLocks noChangeArrowheads="1"/>
          </p:cNvSpPr>
          <p:nvPr>
            <p:ph type="body" idx="1"/>
          </p:nvPr>
        </p:nvSpPr>
        <p:spPr>
          <a:xfrm>
            <a:off x="431800" y="2616200"/>
            <a:ext cx="12395200" cy="6286500"/>
          </a:xfrm>
          <a:ln/>
        </p:spPr>
        <p:txBody>
          <a:bodyPr anchor="t"/>
          <a:lstStyle/>
          <a:p>
            <a:pPr marL="889000">
              <a:spcBef>
                <a:spcPct val="0"/>
              </a:spcBef>
            </a:pPr>
            <a:r>
              <a:rPr lang="en-US" sz="3600"/>
              <a:t>Technology</a:t>
            </a:r>
          </a:p>
          <a:p>
            <a:pPr marL="889000">
              <a:spcBef>
                <a:spcPts val="1100"/>
              </a:spcBef>
            </a:pPr>
            <a:r>
              <a:rPr lang="en-US" sz="3600"/>
              <a:t>Community Education</a:t>
            </a:r>
          </a:p>
          <a:p>
            <a:pPr marL="889000">
              <a:spcBef>
                <a:spcPts val="1100"/>
              </a:spcBef>
            </a:pPr>
            <a:r>
              <a:rPr lang="en-US" sz="3600"/>
              <a:t>Curriculum</a:t>
            </a:r>
          </a:p>
          <a:p>
            <a:pPr marL="889000">
              <a:spcBef>
                <a:spcPts val="1100"/>
              </a:spcBef>
            </a:pPr>
            <a:r>
              <a:rPr lang="en-US" sz="3600"/>
              <a:t>Interactive Television</a:t>
            </a:r>
          </a:p>
          <a:p>
            <a:pPr marL="889000">
              <a:spcBef>
                <a:spcPts val="1100"/>
              </a:spcBef>
            </a:pPr>
            <a:r>
              <a:rPr lang="en-US" sz="3600"/>
              <a:t>Invest Early Initiative</a:t>
            </a:r>
          </a:p>
          <a:p>
            <a:pPr marL="889000">
              <a:spcBef>
                <a:spcPts val="1100"/>
              </a:spcBef>
            </a:pPr>
            <a:r>
              <a:rPr lang="en-US" sz="3600"/>
              <a:t>Vocational Technical</a:t>
            </a:r>
          </a:p>
          <a:p>
            <a:pPr marL="889000">
              <a:spcBef>
                <a:spcPts val="1100"/>
              </a:spcBef>
            </a:pPr>
            <a:r>
              <a:rPr lang="en-US" sz="3600"/>
              <a:t>Staff Development</a:t>
            </a:r>
          </a:p>
          <a:p>
            <a:pPr marL="889000">
              <a:spcBef>
                <a:spcPts val="1100"/>
              </a:spcBef>
            </a:pPr>
            <a:r>
              <a:rPr lang="en-US" sz="3600"/>
              <a:t>Online Learning</a:t>
            </a:r>
          </a:p>
          <a:p>
            <a:pPr marL="889000">
              <a:spcBef>
                <a:spcPts val="1100"/>
              </a:spcBef>
            </a:pPr>
            <a:r>
              <a:rPr lang="en-US" sz="3600"/>
              <a:t>Business Services</a:t>
            </a:r>
          </a:p>
          <a:p>
            <a:pPr marL="889000">
              <a:spcBef>
                <a:spcPts val="1100"/>
              </a:spcBef>
            </a:pPr>
            <a:r>
              <a:rPr lang="en-US" sz="3600"/>
              <a:t>Transportation</a:t>
            </a:r>
          </a:p>
          <a:p>
            <a:pPr marL="889000">
              <a:spcBef>
                <a:spcPts val="1100"/>
              </a:spcBef>
            </a:pPr>
            <a:r>
              <a:rPr lang="en-US" sz="3600"/>
              <a:t>Special Education</a:t>
            </a:r>
          </a:p>
          <a:p>
            <a:pPr marL="889000">
              <a:spcBef>
                <a:spcPts val="1100"/>
              </a:spcBef>
            </a:pPr>
            <a:r>
              <a:rPr lang="en-US" sz="3600"/>
              <a:t>Administrative Services</a:t>
            </a:r>
          </a:p>
          <a:p>
            <a:pPr marL="889000">
              <a:spcBef>
                <a:spcPts val="1100"/>
              </a:spcBef>
            </a:pPr>
            <a:r>
              <a:rPr lang="en-US" sz="3600"/>
              <a:t>Printing</a:t>
            </a:r>
          </a:p>
          <a:p>
            <a:pPr marL="889000">
              <a:spcBef>
                <a:spcPts val="1100"/>
              </a:spcBef>
            </a:pPr>
            <a:r>
              <a:rPr lang="en-US" sz="3600"/>
              <a:t>Bricks and Mortar</a:t>
            </a:r>
          </a:p>
          <a:p>
            <a:pPr marL="889000">
              <a:spcBef>
                <a:spcPts val="1100"/>
              </a:spcBef>
            </a:pPr>
            <a:r>
              <a:rPr lang="en-US" sz="3600"/>
              <a:t>Data Warehouse Solution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>
            <p:ph type="title"/>
          </p:nvPr>
        </p:nvSpPr>
        <p:spPr>
          <a:xfrm>
            <a:off x="1270000" y="304800"/>
            <a:ext cx="10490200" cy="1803400"/>
          </a:xfrm>
          <a:ln/>
        </p:spPr>
        <p:txBody>
          <a:bodyPr anchor="ctr"/>
          <a:lstStyle/>
          <a:p>
            <a:r>
              <a:rPr lang="en-US" sz="8500"/>
              <a:t>Technology’s Role</a:t>
            </a:r>
          </a:p>
        </p:txBody>
      </p:sp>
      <p:sp>
        <p:nvSpPr>
          <p:cNvPr id="2355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 anchor="t"/>
          <a:lstStyle/>
          <a:p>
            <a:pPr marL="889000"/>
            <a:r>
              <a:rPr lang="en-US"/>
              <a:t>Current</a:t>
            </a:r>
          </a:p>
          <a:p>
            <a:pPr marL="889000"/>
            <a:r>
              <a:rPr lang="en-US"/>
              <a:t>Near Future</a:t>
            </a:r>
          </a:p>
          <a:p>
            <a:pPr marL="889000"/>
            <a:r>
              <a:rPr lang="en-US"/>
              <a:t>Not-so-distant future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National Educational Technology Standards</a:t>
            </a:r>
          </a:p>
        </p:txBody>
      </p:sp>
      <p:sp>
        <p:nvSpPr>
          <p:cNvPr id="24578" name="Rectangle 2"/>
          <p:cNvSpPr>
            <a:spLocks noChangeArrowheads="1"/>
          </p:cNvSpPr>
          <p:nvPr>
            <p:ph type="body" idx="1"/>
          </p:nvPr>
        </p:nvSpPr>
        <p:spPr>
          <a:xfrm>
            <a:off x="508000" y="2260600"/>
            <a:ext cx="12192000" cy="6883400"/>
          </a:xfrm>
          <a:ln/>
        </p:spPr>
        <p:txBody>
          <a:bodyPr anchor="t"/>
          <a:lstStyle/>
          <a:p>
            <a:pPr marL="0" indent="0">
              <a:buFont typeface="Palatino" charset="0"/>
              <a:buNone/>
            </a:pPr>
            <a:r>
              <a:rPr lang="en-US" b="1"/>
              <a:t>1. Creativity and Innovation</a:t>
            </a:r>
            <a:endParaRPr lang="en-US" b="1">
              <a:ea typeface="ヒラギノ明朝 ProN W6" charset="0"/>
              <a:cs typeface="ヒラギノ明朝 ProN W6" charset="0"/>
            </a:endParaRPr>
          </a:p>
          <a:p>
            <a:pPr marL="0" lvl="1" indent="0">
              <a:buFont typeface="Palatino" charset="0"/>
              <a:buNone/>
            </a:pPr>
            <a:r>
              <a:rPr lang="en-US" sz="3600"/>
              <a:t>Students demonstrate creative thinking, construct knowledge, and develop innovative products and processes using technology.</a:t>
            </a:r>
          </a:p>
          <a:p>
            <a:pPr marL="0" indent="0">
              <a:buFont typeface="Palatino" charset="0"/>
              <a:buNone/>
            </a:pPr>
            <a:r>
              <a:rPr lang="en-US" b="1"/>
              <a:t>2. Communication and Collaboration</a:t>
            </a:r>
            <a:endParaRPr lang="en-US" b="1">
              <a:ea typeface="ヒラギノ明朝 ProN W6" charset="0"/>
              <a:cs typeface="ヒラギノ明朝 ProN W6" charset="0"/>
            </a:endParaRPr>
          </a:p>
          <a:p>
            <a:pPr marL="0" indent="0">
              <a:buFont typeface="Palatino" charset="0"/>
              <a:buNone/>
            </a:pPr>
            <a:r>
              <a:rPr lang="en-US" sz="3600"/>
              <a:t>Students use digital media and environments to communicate and work collaboratively, including at a distance, to support individual learning and contribute to the learning of others.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National Educational Technology Standards</a:t>
            </a:r>
          </a:p>
        </p:txBody>
      </p:sp>
      <p:sp>
        <p:nvSpPr>
          <p:cNvPr id="25602" name="Rectangle 2"/>
          <p:cNvSpPr>
            <a:spLocks noChangeArrowheads="1"/>
          </p:cNvSpPr>
          <p:nvPr>
            <p:ph type="body" idx="1"/>
          </p:nvPr>
        </p:nvSpPr>
        <p:spPr>
          <a:xfrm>
            <a:off x="508000" y="2260600"/>
            <a:ext cx="12192000" cy="6883400"/>
          </a:xfrm>
          <a:ln/>
        </p:spPr>
        <p:txBody>
          <a:bodyPr anchor="t"/>
          <a:lstStyle/>
          <a:p>
            <a:pPr marL="0" lvl="1" indent="0">
              <a:buFont typeface="Palatino" charset="0"/>
              <a:buNone/>
            </a:pPr>
            <a:r>
              <a:rPr lang="en-US" b="1"/>
              <a:t>3. Research and Information Fluency</a:t>
            </a:r>
            <a:endParaRPr lang="en-US" b="1">
              <a:ea typeface="ヒラギノ明朝 ProN W6" charset="0"/>
              <a:cs typeface="ヒラギノ明朝 ProN W6" charset="0"/>
            </a:endParaRPr>
          </a:p>
          <a:p>
            <a:pPr marL="0" lvl="1" indent="0">
              <a:buFont typeface="Palatino" charset="0"/>
              <a:buNone/>
            </a:pPr>
            <a:r>
              <a:rPr lang="en-US" sz="3600"/>
              <a:t>Students apply digital tools to gather, evaluate, and use information.</a:t>
            </a:r>
          </a:p>
          <a:p>
            <a:pPr marL="0" indent="0">
              <a:buFont typeface="Palatino" charset="0"/>
              <a:buNone/>
            </a:pPr>
            <a:r>
              <a:rPr lang="en-US" b="1"/>
              <a:t>4. Critical Thinking, Problem Solving, and Decision Making</a:t>
            </a:r>
            <a:endParaRPr lang="en-US" b="1">
              <a:ea typeface="ヒラギノ明朝 ProN W6" charset="0"/>
              <a:cs typeface="ヒラギノ明朝 ProN W6" charset="0"/>
            </a:endParaRPr>
          </a:p>
          <a:p>
            <a:pPr marL="0" indent="0">
              <a:buFont typeface="Palatino" charset="0"/>
              <a:buNone/>
            </a:pPr>
            <a:r>
              <a:rPr lang="en-US" sz="3600"/>
              <a:t>Students use critical thinking skills to plan and conduct research, manage projects, solve problems, and makeinformed decisions using appropriate digital tools and resources.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National Educational Technology Standards</a:t>
            </a:r>
          </a:p>
        </p:txBody>
      </p:sp>
      <p:sp>
        <p:nvSpPr>
          <p:cNvPr id="26626" name="Rectangle 2"/>
          <p:cNvSpPr>
            <a:spLocks noChangeArrowheads="1"/>
          </p:cNvSpPr>
          <p:nvPr>
            <p:ph type="body" idx="1"/>
          </p:nvPr>
        </p:nvSpPr>
        <p:spPr>
          <a:xfrm>
            <a:off x="508000" y="2260600"/>
            <a:ext cx="12192000" cy="6883400"/>
          </a:xfrm>
          <a:ln/>
        </p:spPr>
        <p:txBody>
          <a:bodyPr anchor="t"/>
          <a:lstStyle/>
          <a:p>
            <a:pPr marL="0" lvl="1" indent="0">
              <a:buFont typeface="Palatino" charset="0"/>
              <a:buNone/>
            </a:pPr>
            <a:r>
              <a:rPr lang="en-US" b="1"/>
              <a:t>5. Digital Citizenship</a:t>
            </a:r>
            <a:endParaRPr lang="en-US" b="1">
              <a:ea typeface="ヒラギノ明朝 ProN W6" charset="0"/>
              <a:cs typeface="ヒラギノ明朝 ProN W6" charset="0"/>
            </a:endParaRPr>
          </a:p>
          <a:p>
            <a:pPr marL="0" lvl="1" indent="0">
              <a:buFont typeface="Palatino" charset="0"/>
              <a:buNone/>
            </a:pPr>
            <a:r>
              <a:rPr lang="en-US" sz="3600"/>
              <a:t>Students understand human, cultural, and societal issues related to technology and practice legal and ethical behavior.</a:t>
            </a:r>
          </a:p>
          <a:p>
            <a:pPr marL="0" indent="0">
              <a:buFont typeface="Palatino" charset="0"/>
              <a:buNone/>
            </a:pPr>
            <a:r>
              <a:rPr lang="en-US" b="1"/>
              <a:t>6. Technology Operations and Concepts</a:t>
            </a:r>
            <a:endParaRPr lang="en-US" b="1">
              <a:ea typeface="ヒラギノ明朝 ProN W6" charset="0"/>
              <a:cs typeface="ヒラギノ明朝 ProN W6" charset="0"/>
            </a:endParaRPr>
          </a:p>
          <a:p>
            <a:pPr marL="0" indent="0">
              <a:buFont typeface="Palatino" charset="0"/>
              <a:buNone/>
            </a:pPr>
            <a:r>
              <a:rPr lang="en-US" sz="3600"/>
              <a:t>Students demonstrate a sound understanding of technology concepts, systems, operations.and resources.</a:t>
            </a:r>
          </a:p>
        </p:txBody>
      </p:sp>
      <p:sp>
        <p:nvSpPr>
          <p:cNvPr id="26627" name="Rectangle 3"/>
          <p:cNvSpPr>
            <a:spLocks/>
          </p:cNvSpPr>
          <p:nvPr/>
        </p:nvSpPr>
        <p:spPr bwMode="auto">
          <a:xfrm>
            <a:off x="-38100" y="2006600"/>
            <a:ext cx="114300" cy="16129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spAutoFit/>
          </a:bodyPr>
          <a:lstStyle/>
          <a:p>
            <a:pPr marL="0" lvl="1" algn="l">
              <a:spcBef>
                <a:spcPts val="1800"/>
              </a:spcBef>
            </a:pPr>
            <a:endParaRPr lang="en-US" sz="3600">
              <a:solidFill>
                <a:srgbClr val="404040"/>
              </a:solidFill>
              <a:ea typeface="Palatino" charset="0"/>
              <a:cs typeface="Palatino" charset="0"/>
            </a:endParaRPr>
          </a:p>
          <a:p>
            <a:pPr>
              <a:spcBef>
                <a:spcPts val="1800"/>
              </a:spcBef>
            </a:pPr>
            <a:endParaRPr lang="en-US">
              <a:solidFill>
                <a:schemeClr val="tx1"/>
              </a:solidFill>
              <a:ea typeface="Palatino" charset="0"/>
              <a:cs typeface="Palatino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0" y="114300"/>
            <a:ext cx="6527800" cy="952817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Title &amp; Bullets">
  <a:themeElements>
    <a:clrScheme name="">
      <a:dk1>
        <a:srgbClr val="3F3F3F"/>
      </a:dk1>
      <a:lt1>
        <a:srgbClr val="FFFFFF"/>
      </a:lt1>
      <a:dk2>
        <a:srgbClr val="000000"/>
      </a:dk2>
      <a:lt2>
        <a:srgbClr val="FFFFFF"/>
      </a:lt2>
      <a:accent1>
        <a:srgbClr val="D90B00"/>
      </a:accent1>
      <a:accent2>
        <a:srgbClr val="333399"/>
      </a:accent2>
      <a:accent3>
        <a:srgbClr val="FFFFFF"/>
      </a:accent3>
      <a:accent4>
        <a:srgbClr val="343434"/>
      </a:accent4>
      <a:accent5>
        <a:srgbClr val="E9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Copperplate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Left">
  <a:themeElements>
    <a:clrScheme name="">
      <a:dk1>
        <a:srgbClr val="3F3F3F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34343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Copperplate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2 Column">
  <a:themeElements>
    <a:clrScheme name="">
      <a:dk1>
        <a:srgbClr val="3F3F3F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34343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Copperplate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, Bullets &amp; Photo">
  <a:themeElements>
    <a:clrScheme name="">
      <a:dk1>
        <a:srgbClr val="3F3F3F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34343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Copperplate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Photo - Horizontal Alt">
  <a:themeElements>
    <a:clrScheme name="">
      <a:dk1>
        <a:srgbClr val="3F3F3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4343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Alt">
      <a:majorFont>
        <a:latin typeface="Copperplate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Photo - Horizontal A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Photo - Vertical Alt">
  <a:themeElements>
    <a:clrScheme name="">
      <a:dk1>
        <a:srgbClr val="3F3F3F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34343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Alt">
      <a:majorFont>
        <a:latin typeface="Copperplate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Photo - Vertical A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Photo - Panoramic">
  <a:themeElements>
    <a:clrScheme name="">
      <a:dk1>
        <a:srgbClr val="3F3F3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4343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Panoramic">
      <a:majorFont>
        <a:latin typeface="Copperplate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Photo - Panorami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Photo - Square">
  <a:themeElements>
    <a:clrScheme name="">
      <a:dk1>
        <a:srgbClr val="3F3F3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4343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Square">
      <a:majorFont>
        <a:latin typeface="Copperplate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Photo - Squ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Photo - Big">
  <a:themeElements>
    <a:clrScheme name="">
      <a:dk1>
        <a:srgbClr val="3F3F3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4343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Big">
      <a:majorFont>
        <a:latin typeface="Copperplate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Photo - Bi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Title &amp; Bullets - Right">
  <a:themeElements>
    <a:clrScheme name="">
      <a:dk1>
        <a:srgbClr val="3F3F3F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34343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Copperplate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ullets">
  <a:themeElements>
    <a:clrScheme name="">
      <a:dk1>
        <a:srgbClr val="3F3F3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4343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opperplate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Subtitle">
  <a:themeElements>
    <a:clrScheme name="">
      <a:dk1>
        <a:srgbClr val="333333"/>
      </a:dk1>
      <a:lt1>
        <a:srgbClr val="BFBFB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A3A3A3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Vertical">
  <a:themeElements>
    <a:clrScheme name="">
      <a:dk1>
        <a:srgbClr val="333333"/>
      </a:dk1>
      <a:lt1>
        <a:srgbClr val="BFBFB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A3A3A3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 Left">
  <a:themeElements>
    <a:clrScheme name="">
      <a:dk1>
        <a:srgbClr val="333333"/>
      </a:dk1>
      <a:lt1>
        <a:srgbClr val="BFBFB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A3A3A3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Left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Photo - Vertical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">
  <a:themeElements>
    <a:clrScheme name="">
      <a:dk1>
        <a:srgbClr val="333333"/>
      </a:dk1>
      <a:lt1>
        <a:srgbClr val="BFBFB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A3A3A3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itle - Center">
  <a:themeElements>
    <a:clrScheme name="">
      <a:dk1>
        <a:srgbClr val="333333"/>
      </a:dk1>
      <a:lt1>
        <a:srgbClr val="BFBFB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A3A3A3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- Top">
  <a:themeElements>
    <a:clrScheme name="">
      <a:dk1>
        <a:srgbClr val="3F3F3F"/>
      </a:dk1>
      <a:lt1>
        <a:srgbClr val="FFFFFF"/>
      </a:lt1>
      <a:dk2>
        <a:srgbClr val="000000"/>
      </a:dk2>
      <a:lt2>
        <a:srgbClr val="FFFFFF"/>
      </a:lt2>
      <a:accent1>
        <a:srgbClr val="BBE0E3"/>
      </a:accent1>
      <a:accent2>
        <a:srgbClr val="333399"/>
      </a:accent2>
      <a:accent3>
        <a:srgbClr val="FFFFFF"/>
      </a:accent3>
      <a:accent4>
        <a:srgbClr val="34343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Copperplate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Blank">
  <a:themeElements>
    <a:clrScheme name="">
      <a:dk1>
        <a:srgbClr val="3F3F3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4343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pperplate"/>
        <a:ea typeface="ヒラギノ明朝 ProN W3"/>
        <a:cs typeface="ヒラギノ明朝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308</Words>
  <Characters>0</Characters>
  <Application>Microsoft Office PowerPoint</Application>
  <PresentationFormat>Custom</PresentationFormat>
  <Lines>0</Lines>
  <Paragraphs>67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18</vt:i4>
      </vt:variant>
      <vt:variant>
        <vt:lpstr>Slide Titles</vt:lpstr>
      </vt:variant>
      <vt:variant>
        <vt:i4>13</vt:i4>
      </vt:variant>
    </vt:vector>
  </HeadingPairs>
  <TitlesOfParts>
    <vt:vector size="35" baseType="lpstr">
      <vt:lpstr>Palatino</vt:lpstr>
      <vt:lpstr>ヒラギノ明朝 ProN W3</vt:lpstr>
      <vt:lpstr>Copperplate</vt:lpstr>
      <vt:lpstr>ヒラギノ明朝 ProN W6</vt:lpstr>
      <vt:lpstr>Title &amp; Bullets</vt:lpstr>
      <vt:lpstr>Bullets</vt:lpstr>
      <vt:lpstr>Title &amp; Subtitle</vt:lpstr>
      <vt:lpstr>Photo - Vertical</vt:lpstr>
      <vt:lpstr>Photo - Vertical Left</vt:lpstr>
      <vt:lpstr>Photo - Horizontal</vt:lpstr>
      <vt:lpstr>Title - Center</vt:lpstr>
      <vt:lpstr>Title - Top</vt:lpstr>
      <vt:lpstr>Blank</vt:lpstr>
      <vt:lpstr>Title &amp; Bullets - Left</vt:lpstr>
      <vt:lpstr>Title &amp; Bullets - 2 Column</vt:lpstr>
      <vt:lpstr>Title, Bullets &amp; Photo</vt:lpstr>
      <vt:lpstr>Photo - Horizontal Alt</vt:lpstr>
      <vt:lpstr>Photo - Vertical Alt</vt:lpstr>
      <vt:lpstr>Photo - Panoramic</vt:lpstr>
      <vt:lpstr>Photo - Square</vt:lpstr>
      <vt:lpstr>Photo - Big</vt:lpstr>
      <vt:lpstr>Title &amp; Bullets - Right</vt:lpstr>
      <vt:lpstr>Slide 1</vt:lpstr>
      <vt:lpstr>Members</vt:lpstr>
      <vt:lpstr>Slide 3</vt:lpstr>
      <vt:lpstr>Collaborations</vt:lpstr>
      <vt:lpstr>Technology’s Role</vt:lpstr>
      <vt:lpstr>National Educational Technology Standards</vt:lpstr>
      <vt:lpstr>National Educational Technology Standards</vt:lpstr>
      <vt:lpstr>National Educational Technology Standards</vt:lpstr>
      <vt:lpstr>Slide 9</vt:lpstr>
      <vt:lpstr>Implications of Improving technology </vt:lpstr>
      <vt:lpstr>Implications of Improving technology </vt:lpstr>
      <vt:lpstr>Requirements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Staff</dc:creator>
  <cp:lastModifiedBy>Staff</cp:lastModifiedBy>
  <cp:revision>1</cp:revision>
  <dcterms:modified xsi:type="dcterms:W3CDTF">2012-09-25T17:05:57Z</dcterms:modified>
</cp:coreProperties>
</file>