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</p:sldIdLst>
  <p:sldSz cy="5143500" cx="9144000"/>
  <p:notesSz cx="6858000" cy="9144000"/>
  <p:embeddedFontLst>
    <p:embeddedFont>
      <p:font typeface="Raleway"/>
      <p:regular r:id="rId25"/>
      <p:bold r:id="rId26"/>
      <p:italic r:id="rId27"/>
      <p:boldItalic r:id="rId28"/>
    </p:embeddedFont>
    <p:embeddedFont>
      <p:font typeface="Lato"/>
      <p:regular r:id="rId29"/>
      <p:bold r:id="rId30"/>
      <p:italic r:id="rId31"/>
      <p:boldItalic r:id="rId32"/>
    </p:embeddedFont>
    <p:embeddedFont>
      <p:font typeface="Source Code Pro"/>
      <p:regular r:id="rId33"/>
      <p:bold r:id="rId34"/>
    </p:embeddedFont>
    <p:embeddedFont>
      <p:font typeface="Oswald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bold.fntdata"/><Relationship Id="rId25" Type="http://schemas.openxmlformats.org/officeDocument/2006/relationships/font" Target="fonts/Raleway-regular.fntdata"/><Relationship Id="rId28" Type="http://schemas.openxmlformats.org/officeDocument/2006/relationships/font" Target="fonts/Raleway-boldItalic.fntdata"/><Relationship Id="rId27" Type="http://schemas.openxmlformats.org/officeDocument/2006/relationships/font" Target="fonts/Raleway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italic.fntdata"/><Relationship Id="rId30" Type="http://schemas.openxmlformats.org/officeDocument/2006/relationships/font" Target="fonts/Lato-bold.fntdata"/><Relationship Id="rId11" Type="http://schemas.openxmlformats.org/officeDocument/2006/relationships/slide" Target="slides/slide6.xml"/><Relationship Id="rId33" Type="http://schemas.openxmlformats.org/officeDocument/2006/relationships/font" Target="fonts/SourceCodePro-regular.fntdata"/><Relationship Id="rId10" Type="http://schemas.openxmlformats.org/officeDocument/2006/relationships/slide" Target="slides/slide5.xml"/><Relationship Id="rId32" Type="http://schemas.openxmlformats.org/officeDocument/2006/relationships/font" Target="fonts/Lato-boldItalic.fntdata"/><Relationship Id="rId13" Type="http://schemas.openxmlformats.org/officeDocument/2006/relationships/slide" Target="slides/slide8.xml"/><Relationship Id="rId35" Type="http://schemas.openxmlformats.org/officeDocument/2006/relationships/font" Target="fonts/Oswald-regular.fntdata"/><Relationship Id="rId12" Type="http://schemas.openxmlformats.org/officeDocument/2006/relationships/slide" Target="slides/slide7.xml"/><Relationship Id="rId34" Type="http://schemas.openxmlformats.org/officeDocument/2006/relationships/font" Target="fonts/SourceCodePr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Oswald-bold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40425b49ba_0_5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40425b49ba_0_5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40425b49ba_0_5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40425b49ba_0_5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40425b49ba_0_5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40425b49ba_0_5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40425b49ba_0_5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40425b49ba_0_5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40425b49ba_0_5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40425b49ba_0_5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40425b49ba_0_5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40425b49ba_0_5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40425b49ba_0_5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40425b49ba_0_5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40425b49ba_0_5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40425b49ba_0_5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40425b49ba_0_6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40425b49ba_0_6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40425b49ba_9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40425b49ba_9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40425b49ba_0_4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40425b49ba_0_4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40425b49ba_0_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40425b49ba_0_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40425b49ba_0_5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40425b49ba_0_5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40425b49ba_0_5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40425b49ba_0_5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40425b49ba_0_5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40425b49ba_0_5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40425b49ba_0_5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40425b49ba_0_5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40425b49ba_0_5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40425b49ba_0_5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40425b49ba_0_5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40425b49ba_0_5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hyperlink" Target="https://drive.google.com/open?id=1qL5TalAUK2J012hIJRhk0PLc3VzbJlVx" TargetMode="External"/><Relationship Id="rId4" Type="http://schemas.openxmlformats.org/officeDocument/2006/relationships/hyperlink" Target="https://drive.google.com/open?id=1nvjYNg3ed34c0ui1WXqEYMicphmie8_s" TargetMode="External"/><Relationship Id="rId5" Type="http://schemas.openxmlformats.org/officeDocument/2006/relationships/hyperlink" Target="https://drive.google.com/open?id=1iCXss56kYWLVccPZG91TSOzoUsB04IRA" TargetMode="External"/><Relationship Id="rId6" Type="http://schemas.openxmlformats.org/officeDocument/2006/relationships/hyperlink" Target="https://drive.google.com/open?id=1wdXMCpA6JfCGA9iZvGnUzeSxf18u2dOp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s://education.mn.gov/mde/index.html" TargetMode="External"/><Relationship Id="rId4" Type="http://schemas.openxmlformats.org/officeDocument/2006/relationships/hyperlink" Target="mailto:jskelly@isd317.org" TargetMode="External"/><Relationship Id="rId5" Type="http://schemas.openxmlformats.org/officeDocument/2006/relationships/hyperlink" Target="mailto:kpanchyshyn@isd002.org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www.youtube.com/watch?v=X6rT2_fn4u0" TargetMode="External"/><Relationship Id="rId4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Accommodations and Modifications Training</a:t>
            </a:r>
            <a:r>
              <a:rPr lang="en"/>
              <a:t> </a:t>
            </a:r>
            <a:endParaRPr sz="24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Aug. 21, 2018 -  All District Sped Day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2"/>
          <p:cNvSpPr txBox="1"/>
          <p:nvPr>
            <p:ph type="title"/>
          </p:nvPr>
        </p:nvSpPr>
        <p:spPr>
          <a:xfrm>
            <a:off x="729450" y="625975"/>
            <a:ext cx="7688700" cy="122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000">
                <a:solidFill>
                  <a:srgbClr val="424242"/>
                </a:solidFill>
                <a:latin typeface="Oswald"/>
                <a:ea typeface="Oswald"/>
                <a:cs typeface="Oswald"/>
                <a:sym typeface="Oswald"/>
              </a:rPr>
              <a:t>Minnesota Manual of Accommodations</a:t>
            </a:r>
            <a:endParaRPr b="0" sz="3000">
              <a:solidFill>
                <a:srgbClr val="424242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1800">
                <a:solidFill>
                  <a:srgbClr val="424242"/>
                </a:solidFill>
                <a:latin typeface="Oswald"/>
                <a:ea typeface="Oswald"/>
                <a:cs typeface="Oswald"/>
                <a:sym typeface="Oswald"/>
              </a:rPr>
              <a:t>For Students with Disabilities in Instruction and Assessment </a:t>
            </a:r>
            <a:endParaRPr/>
          </a:p>
        </p:txBody>
      </p:sp>
      <p:sp>
        <p:nvSpPr>
          <p:cNvPr id="145" name="Google Shape;145;p22"/>
          <p:cNvSpPr txBox="1"/>
          <p:nvPr>
            <p:ph idx="1" type="body"/>
          </p:nvPr>
        </p:nvSpPr>
        <p:spPr>
          <a:xfrm>
            <a:off x="727650" y="1471075"/>
            <a:ext cx="7688700" cy="349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accent3"/>
                </a:solidFill>
              </a:rPr>
              <a:t>Page 33 -Tool 2.1 Inclusion Needs that may Require Accommodations:</a:t>
            </a:r>
            <a:endParaRPr b="1" sz="1400">
              <a:solidFill>
                <a:schemeClr val="accent3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29 questions for the team to answer in the categories of: </a:t>
            </a:r>
            <a:endParaRPr sz="14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* Student Characteristics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* Characteristics Affecting Setting Accommodations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* Characteristics Affecting Timing and Scheduling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* Language Characteristics That May Not Be Related to A Disability ( ELL) 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/>
              <a:t>***Uploaded on Resources page***</a:t>
            </a:r>
            <a:endParaRPr b="1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3"/>
          <p:cNvSpPr txBox="1"/>
          <p:nvPr>
            <p:ph type="title"/>
          </p:nvPr>
        </p:nvSpPr>
        <p:spPr>
          <a:xfrm>
            <a:off x="729450" y="479925"/>
            <a:ext cx="7688700" cy="68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Answering “YES” on the Questionnaire</a:t>
            </a:r>
            <a:endParaRPr>
              <a:solidFill>
                <a:schemeClr val="accent3"/>
              </a:solidFill>
            </a:endParaRPr>
          </a:p>
        </p:txBody>
      </p:sp>
      <p:sp>
        <p:nvSpPr>
          <p:cNvPr id="151" name="Google Shape;151;p23"/>
          <p:cNvSpPr txBox="1"/>
          <p:nvPr>
            <p:ph idx="1" type="body"/>
          </p:nvPr>
        </p:nvSpPr>
        <p:spPr>
          <a:xfrm>
            <a:off x="583375" y="1304125"/>
            <a:ext cx="7688700" cy="383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Next Step -  Go to “A” table    ( or whichever table given for that question)</a:t>
            </a:r>
            <a:endParaRPr b="1"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-There are a total of 13 separate tables: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-Each table is broken into Characteristics of the disability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-Each table has two separate accommodation categories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   1. Presentation 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   2. Response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There are accommodations listed that MAY be considered for that student to access grade level content                                                       (handouts)</a:t>
            </a:r>
            <a:endParaRPr sz="18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4"/>
          <p:cNvSpPr txBox="1"/>
          <p:nvPr>
            <p:ph type="title"/>
          </p:nvPr>
        </p:nvSpPr>
        <p:spPr>
          <a:xfrm>
            <a:off x="729450" y="552950"/>
            <a:ext cx="7688700" cy="6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Implementing the Accommodations and Modifications</a:t>
            </a:r>
            <a:endParaRPr sz="1800"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p24"/>
          <p:cNvSpPr txBox="1"/>
          <p:nvPr>
            <p:ph idx="1" type="body"/>
          </p:nvPr>
        </p:nvSpPr>
        <p:spPr>
          <a:xfrm>
            <a:off x="729450" y="1325000"/>
            <a:ext cx="7688700" cy="370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student’s </a:t>
            </a:r>
            <a:r>
              <a:rPr b="1" lang="en" sz="1400"/>
              <a:t>IEP case manager</a:t>
            </a:r>
            <a:r>
              <a:rPr lang="en" sz="1400"/>
              <a:t> is responsible for:</a:t>
            </a:r>
            <a:endParaRPr sz="1400"/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Making sure the IEP accommodations and modifications are correctly written in the student’s IEP.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Ensuring all members of the IEP team ( and all professionals working with the student)  are given a copy of the accommodations and modifications to be followed in the educational setting.  * letting them know of changes*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Ensuring all members of the IEP team understand how to use and implement the accommodations and modifications in the educational setting.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4. Ensuring all assistive technology and other materials are given to teachers in order to implement the accommodations and modifications.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5"/>
          <p:cNvSpPr txBox="1"/>
          <p:nvPr>
            <p:ph type="title"/>
          </p:nvPr>
        </p:nvSpPr>
        <p:spPr>
          <a:xfrm>
            <a:off x="729450" y="542525"/>
            <a:ext cx="7688700" cy="6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Implementing the Accommodations and Modifications</a:t>
            </a:r>
            <a:endParaRPr sz="1800"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25"/>
          <p:cNvSpPr txBox="1"/>
          <p:nvPr>
            <p:ph idx="1" type="body"/>
          </p:nvPr>
        </p:nvSpPr>
        <p:spPr>
          <a:xfrm>
            <a:off x="729450" y="1345875"/>
            <a:ext cx="7688700" cy="37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The student’s </a:t>
            </a:r>
            <a:r>
              <a:rPr b="1" lang="en" sz="1400"/>
              <a:t>classroom teachers </a:t>
            </a:r>
            <a:r>
              <a:rPr lang="en" sz="1400"/>
              <a:t>are responsible for:</a:t>
            </a:r>
            <a:endParaRPr sz="1400"/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Attending and participating in the IEP meeting and helping make decisions.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Reading through the student’s accommodations and modifications on the final IEP and ensuring they have everything needed to carry them out in the classroom.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Using the accommodations and modifications consistently.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Tracking the accommodations and modifications to ensure they are appropriate for the student.  ( IEP manager will help with tools to track)</a:t>
            </a:r>
            <a:br>
              <a:rPr lang="en" sz="1400"/>
            </a:br>
            <a:endParaRPr sz="1400"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 sz="1400"/>
              <a:t>Communication with the IEP manager in the effectiveness of the accommodations and modifications.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6"/>
          <p:cNvSpPr txBox="1"/>
          <p:nvPr>
            <p:ph type="title"/>
          </p:nvPr>
        </p:nvSpPr>
        <p:spPr>
          <a:xfrm>
            <a:off x="677300" y="5674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Using, Tracking and Modifying Accommodations </a:t>
            </a:r>
            <a:endParaRPr sz="1800">
              <a:solidFill>
                <a:schemeClr val="accent3"/>
              </a:solidFill>
            </a:endParaRPr>
          </a:p>
        </p:txBody>
      </p:sp>
      <p:sp>
        <p:nvSpPr>
          <p:cNvPr id="169" name="Google Shape;169;p26"/>
          <p:cNvSpPr txBox="1"/>
          <p:nvPr>
            <p:ph idx="1" type="body"/>
          </p:nvPr>
        </p:nvSpPr>
        <p:spPr>
          <a:xfrm>
            <a:off x="604250" y="1314575"/>
            <a:ext cx="7688700" cy="3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1"/>
                </a:solidFill>
              </a:rPr>
              <a:t>Other materials available in the Minnesota Manual:</a:t>
            </a:r>
            <a:endParaRPr b="1" sz="1800"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Accommodations From the Student Perspective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Accommodations Journal  ( for student)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Parent Input in Accommodations ( handout for parents)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Tool 2.5 - Accommodation Use in the Classroom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/>
              <a:t>Tool 2.6 - Evaluating Accommodation Use in the Classroom</a:t>
            </a:r>
            <a:endParaRPr b="1"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 ** *Uploaded on Resources Page***   </a:t>
            </a:r>
            <a:r>
              <a:rPr b="1" lang="en" sz="1800"/>
              <a:t>                                                                   </a:t>
            </a:r>
            <a:endParaRPr b="1"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7"/>
          <p:cNvSpPr txBox="1"/>
          <p:nvPr>
            <p:ph type="title"/>
          </p:nvPr>
        </p:nvSpPr>
        <p:spPr>
          <a:xfrm>
            <a:off x="729450" y="594675"/>
            <a:ext cx="7688700" cy="57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Tool 2.5 - Accommodation Use in the Classroom</a:t>
            </a:r>
            <a:endParaRPr sz="1800">
              <a:solidFill>
                <a:schemeClr val="accent3"/>
              </a:solidFill>
            </a:endParaRPr>
          </a:p>
        </p:txBody>
      </p:sp>
      <p:sp>
        <p:nvSpPr>
          <p:cNvPr id="175" name="Google Shape;175;p27"/>
          <p:cNvSpPr txBox="1"/>
          <p:nvPr>
            <p:ph idx="1" type="body"/>
          </p:nvPr>
        </p:nvSpPr>
        <p:spPr>
          <a:xfrm>
            <a:off x="729450" y="1335425"/>
            <a:ext cx="7688700" cy="392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Chart to track different aspects of how a student uses an accommodation in your classroom.</a:t>
            </a:r>
            <a:endParaRPr b="1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-Helps with decision making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1. Is it written in the IEP?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2. For what task is it being used?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3. Does the student use this every time ( note how often)?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4. Does it need to be fixed or changed?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5. Does the student use this alone or with assistance?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6. Notes: More effective used on some tasks etc.?   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***Uploaded on Resources Page***</a:t>
            </a:r>
            <a:endParaRPr b="1"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28"/>
          <p:cNvSpPr txBox="1"/>
          <p:nvPr>
            <p:ph type="title"/>
          </p:nvPr>
        </p:nvSpPr>
        <p:spPr>
          <a:xfrm>
            <a:off x="729450" y="563375"/>
            <a:ext cx="7688700" cy="58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Tool 2.6 - Evaluating Accommodation Use in the Classroom</a:t>
            </a:r>
            <a:endParaRPr sz="1800">
              <a:solidFill>
                <a:schemeClr val="accent3"/>
              </a:solidFill>
            </a:endParaRPr>
          </a:p>
        </p:txBody>
      </p:sp>
      <p:sp>
        <p:nvSpPr>
          <p:cNvPr id="181" name="Google Shape;181;p28"/>
          <p:cNvSpPr txBox="1"/>
          <p:nvPr>
            <p:ph idx="1" type="body"/>
          </p:nvPr>
        </p:nvSpPr>
        <p:spPr>
          <a:xfrm>
            <a:off x="729450" y="1085050"/>
            <a:ext cx="7688700" cy="425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1"/>
                </a:solidFill>
              </a:rPr>
              <a:t>Using the information from the chart in 2.5</a:t>
            </a:r>
            <a:endParaRPr sz="24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Consider the following questions:</a:t>
            </a:r>
            <a:endParaRPr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There are 4 questions to consider.</a:t>
            </a:r>
            <a:endParaRPr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There is a “Student Accommodation Use Tracking Sheet”</a:t>
            </a:r>
            <a:endParaRPr sz="2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There is a Graph to track accommodation use and performance.</a:t>
            </a:r>
            <a:br>
              <a:rPr lang="en" sz="2400"/>
            </a:br>
            <a:r>
              <a:rPr lang="en" sz="2400"/>
              <a:t>(great for visual teachers and  learners   )   </a:t>
            </a:r>
            <a:r>
              <a:rPr b="1" lang="en" sz="1400"/>
              <a:t>**Uploaded on Resources page**</a:t>
            </a:r>
            <a:endParaRPr b="1"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/>
          <p:nvPr>
            <p:ph type="title"/>
          </p:nvPr>
        </p:nvSpPr>
        <p:spPr>
          <a:xfrm>
            <a:off x="729450" y="532075"/>
            <a:ext cx="7688700" cy="65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3000">
                <a:solidFill>
                  <a:schemeClr val="accent3"/>
                </a:solidFill>
                <a:latin typeface="Oswald"/>
                <a:ea typeface="Oswald"/>
                <a:cs typeface="Oswald"/>
                <a:sym typeface="Oswald"/>
              </a:rPr>
              <a:t>Critical thinking…..after your new knowledge</a:t>
            </a:r>
            <a:endParaRPr b="0" sz="3000">
              <a:solidFill>
                <a:schemeClr val="accent3"/>
              </a:solidFill>
              <a:latin typeface="Oswald"/>
              <a:ea typeface="Oswald"/>
              <a:cs typeface="Oswald"/>
              <a:sym typeface="Oswald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29"/>
          <p:cNvSpPr txBox="1"/>
          <p:nvPr>
            <p:ph idx="1" type="body"/>
          </p:nvPr>
        </p:nvSpPr>
        <p:spPr>
          <a:xfrm>
            <a:off x="729450" y="1272825"/>
            <a:ext cx="7688700" cy="387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1475" y="1367375"/>
            <a:ext cx="5410200" cy="23050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9"/>
          <p:cNvSpPr txBox="1"/>
          <p:nvPr/>
        </p:nvSpPr>
        <p:spPr>
          <a:xfrm>
            <a:off x="6437225" y="1679725"/>
            <a:ext cx="1980900" cy="12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What do these represent in the educational setting in regards to accommodations?</a:t>
            </a:r>
            <a:endParaRPr b="1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0" name="Google Shape;190;p29"/>
          <p:cNvSpPr txBox="1"/>
          <p:nvPr/>
        </p:nvSpPr>
        <p:spPr>
          <a:xfrm>
            <a:off x="845100" y="3714175"/>
            <a:ext cx="51018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"/>
              <a:t>What does the baseball game represent?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- Grade level standards/curriculum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2. What does the fence represent?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- The student’s disability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3. What do the boxes represent?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   </a:t>
            </a:r>
            <a:r>
              <a:rPr lang="en">
                <a:solidFill>
                  <a:schemeClr val="accent3"/>
                </a:solidFill>
              </a:rPr>
              <a:t>  -The accommodations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29"/>
          <p:cNvSpPr txBox="1"/>
          <p:nvPr/>
        </p:nvSpPr>
        <p:spPr>
          <a:xfrm>
            <a:off x="5592125" y="3672425"/>
            <a:ext cx="2764800" cy="148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* There are NO modifications shown here.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*  Not every student needs the same accommodation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* In the educational setting - we cannot “remove the fence”.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0"/>
          <p:cNvSpPr txBox="1"/>
          <p:nvPr>
            <p:ph type="title"/>
          </p:nvPr>
        </p:nvSpPr>
        <p:spPr>
          <a:xfrm>
            <a:off x="729450" y="563375"/>
            <a:ext cx="7688700" cy="55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Resources -  </a:t>
            </a:r>
            <a:endParaRPr/>
          </a:p>
        </p:txBody>
      </p:sp>
      <p:sp>
        <p:nvSpPr>
          <p:cNvPr id="197" name="Google Shape;197;p30"/>
          <p:cNvSpPr txBox="1"/>
          <p:nvPr>
            <p:ph idx="1" type="body"/>
          </p:nvPr>
        </p:nvSpPr>
        <p:spPr>
          <a:xfrm>
            <a:off x="729450" y="1366725"/>
            <a:ext cx="7688700" cy="358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Minnesota Manual Of Accommodations for Students with Disabilities in Instruction and Assessment:</a:t>
            </a:r>
            <a:r>
              <a:rPr lang="en"/>
              <a:t>d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2.1 - Questions and Decision Tables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2.5 - Accommodation Use in the Classroom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2.6 - Evaluating Accommodation Use in the Classroom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Wrap Up -</a:t>
            </a:r>
            <a:endParaRPr/>
          </a:p>
        </p:txBody>
      </p:sp>
      <p:sp>
        <p:nvSpPr>
          <p:cNvPr id="203" name="Google Shape;203;p31"/>
          <p:cNvSpPr txBox="1"/>
          <p:nvPr>
            <p:ph idx="1" type="body"/>
          </p:nvPr>
        </p:nvSpPr>
        <p:spPr>
          <a:xfrm>
            <a:off x="311700" y="500775"/>
            <a:ext cx="8520600" cy="468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3"/>
                </a:solidFill>
              </a:rPr>
              <a:t>Questions - Comments? </a:t>
            </a:r>
            <a:endParaRPr>
              <a:solidFill>
                <a:schemeClr val="accent3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For further information on Accommodations and Modifications:  Minnesota Department of Education</a:t>
            </a:r>
            <a:br>
              <a:rPr lang="en">
                <a:solidFill>
                  <a:srgbClr val="000000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3"/>
              </a:rPr>
              <a:t>https://education.mn.gov/mde/index.html</a:t>
            </a:r>
            <a:endParaRPr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Jackie Skelly - Special Education Director - IASC</a:t>
            </a:r>
            <a:br>
              <a:rPr lang="en">
                <a:solidFill>
                  <a:srgbClr val="000000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4"/>
              </a:rPr>
              <a:t>jskelly@isd317.org</a:t>
            </a:r>
            <a:endParaRPr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Kristen Panchyshyn - Special Education Coordinator - IASC</a:t>
            </a:r>
            <a:br>
              <a:rPr lang="en">
                <a:solidFill>
                  <a:srgbClr val="000000"/>
                </a:solidFill>
              </a:rPr>
            </a:br>
            <a:r>
              <a:rPr lang="en" u="sng">
                <a:solidFill>
                  <a:schemeClr val="hlink"/>
                </a:solidFill>
                <a:hlinkClick r:id="rId5"/>
              </a:rPr>
              <a:t>kpanchyshyn@isd002.org</a:t>
            </a:r>
            <a:endParaRPr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Thank you!</a:t>
            </a:r>
            <a:endParaRPr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Agenda: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M</a:t>
            </a:r>
            <a:r>
              <a:rPr lang="en" sz="1800">
                <a:solidFill>
                  <a:schemeClr val="dk1"/>
                </a:solidFill>
              </a:rPr>
              <a:t>odifications and Accommodations - What is the difference?</a:t>
            </a:r>
            <a:br>
              <a:rPr lang="en" sz="1800">
                <a:solidFill>
                  <a:schemeClr val="dk1"/>
                </a:solidFill>
              </a:rPr>
            </a:br>
            <a:endParaRPr sz="1800">
              <a:solidFill>
                <a:schemeClr val="accent3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>
                <a:solidFill>
                  <a:schemeClr val="accent3"/>
                </a:solidFill>
              </a:rPr>
              <a:t>Decision Making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 sz="1800">
                <a:solidFill>
                  <a:schemeClr val="dk1"/>
                </a:solidFill>
              </a:rPr>
              <a:t>Carry out and follow through of accommodations</a:t>
            </a:r>
            <a:br>
              <a:rPr lang="en" sz="1800"/>
            </a:br>
            <a:endParaRPr sz="1800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AutoNum type="arabicPeriod"/>
            </a:pPr>
            <a:r>
              <a:rPr lang="en" sz="1800">
                <a:solidFill>
                  <a:schemeClr val="accent3"/>
                </a:solidFill>
              </a:rPr>
              <a:t>Tracking and Modifying</a:t>
            </a:r>
            <a:endParaRPr sz="1800">
              <a:solidFill>
                <a:schemeClr val="accent3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636425"/>
            <a:ext cx="7688700" cy="121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Critical Thinking….  What do each of these represent in the educational setting?     </a:t>
            </a:r>
            <a:endParaRPr sz="1800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 </a:t>
            </a:r>
            <a:r>
              <a:rPr lang="en" sz="1800">
                <a:solidFill>
                  <a:schemeClr val="dk1"/>
                </a:solidFill>
              </a:rPr>
              <a:t>1. The baseball game  </a:t>
            </a:r>
            <a:r>
              <a:rPr lang="en" sz="1800"/>
              <a:t>        </a:t>
            </a:r>
            <a:r>
              <a:rPr lang="en" sz="1800">
                <a:solidFill>
                  <a:schemeClr val="accent3"/>
                </a:solidFill>
              </a:rPr>
              <a:t>  2.  The wooden fence</a:t>
            </a:r>
            <a:r>
              <a:rPr lang="en" sz="1800"/>
              <a:t>           </a:t>
            </a:r>
            <a:r>
              <a:rPr lang="en" sz="1800">
                <a:solidFill>
                  <a:schemeClr val="accent5"/>
                </a:solidFill>
              </a:rPr>
              <a:t> 3.  The boxes.</a:t>
            </a:r>
            <a:endParaRPr sz="1800">
              <a:solidFill>
                <a:schemeClr val="accent5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1575400"/>
            <a:ext cx="7688700" cy="3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Take a minute to look at these pictures of children watching a baseball game. </a:t>
            </a:r>
            <a:b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Keep these pictures in mind -  we will come back to this in awhile.  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4875" y="1803650"/>
            <a:ext cx="5410200" cy="230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6"/>
          <p:cNvSpPr txBox="1"/>
          <p:nvPr>
            <p:ph type="title"/>
          </p:nvPr>
        </p:nvSpPr>
        <p:spPr>
          <a:xfrm>
            <a:off x="625125" y="5570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Modifications vs. Accommodations - how they differ</a:t>
            </a:r>
            <a:endParaRPr sz="2400"/>
          </a:p>
        </p:txBody>
      </p:sp>
      <p:sp>
        <p:nvSpPr>
          <p:cNvPr id="106" name="Google Shape;106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descr="This video explains the difference between modifications and accommodations. It will compare modifications vs accommodations by describing how each relates to a student's education. Examples of modifications and examples of accommodations are given to further understand the difference between the two." id="107" name="Google Shape;107;p16" title="Modifications vs Accommodations: Difference and Examples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45125" y="135570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Definitions of Modifications and Accommodations</a:t>
            </a:r>
            <a:endParaRPr sz="2400"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113" name="Google Shape;113;p17"/>
          <p:cNvSpPr txBox="1"/>
          <p:nvPr>
            <p:ph idx="1" type="body"/>
          </p:nvPr>
        </p:nvSpPr>
        <p:spPr>
          <a:xfrm>
            <a:off x="729325" y="2078875"/>
            <a:ext cx="3774300" cy="299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</a:rPr>
              <a:t>Modifications: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Practices that change, lower, or reduce the learning expectations, outcomes and materials.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Modifications are changes in </a:t>
            </a:r>
            <a:r>
              <a:rPr b="1" lang="en" sz="1400"/>
              <a:t>WHAT</a:t>
            </a:r>
            <a:r>
              <a:rPr lang="en" sz="1400"/>
              <a:t>  a student is expected to learn. The changes are made to provide a student with opportunities to participate meaningfully and productively along with other students in classroom and school learning experiences. 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7"/>
          <p:cNvSpPr txBox="1"/>
          <p:nvPr>
            <p:ph idx="2" type="body"/>
          </p:nvPr>
        </p:nvSpPr>
        <p:spPr>
          <a:xfrm>
            <a:off x="4643550" y="1853850"/>
            <a:ext cx="3774300" cy="33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</a:rPr>
              <a:t>Accommodations:</a:t>
            </a:r>
            <a:endParaRPr b="1" sz="14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Reduce or eliminate the effects of a student’s disability.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Practices and procedures in the areas of presentation, response, setting and timing/scheduling that provide equitable access to grade level content for students with special needs.  Changes in </a:t>
            </a:r>
            <a:r>
              <a:rPr b="1" lang="en" sz="1400"/>
              <a:t>HOW</a:t>
            </a:r>
            <a:r>
              <a:rPr lang="en" sz="1400"/>
              <a:t> they learn.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/>
              <a:t>Assessment and instructional accommodations should not differ. ***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type="title"/>
          </p:nvPr>
        </p:nvSpPr>
        <p:spPr>
          <a:xfrm>
            <a:off x="729450" y="615550"/>
            <a:ext cx="7688400" cy="5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Examples of Accommodations and Modifications</a:t>
            </a:r>
            <a:endParaRPr sz="2400">
              <a:solidFill>
                <a:schemeClr val="accent3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8"/>
          <p:cNvSpPr txBox="1"/>
          <p:nvPr>
            <p:ph idx="1" type="body"/>
          </p:nvPr>
        </p:nvSpPr>
        <p:spPr>
          <a:xfrm>
            <a:off x="729325" y="1408475"/>
            <a:ext cx="3774300" cy="3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Modifications:</a:t>
            </a:r>
            <a:endParaRPr b="1"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Learn different material/curriculum than grade level peers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Be excused from projects or assignments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Graded on IEP goals and objectives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Have a different class tests than grade level peers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Take alternate State Assessments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18"/>
          <p:cNvSpPr txBox="1"/>
          <p:nvPr>
            <p:ph idx="2" type="body"/>
          </p:nvPr>
        </p:nvSpPr>
        <p:spPr>
          <a:xfrm>
            <a:off x="4643600" y="1408475"/>
            <a:ext cx="3774300" cy="340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Accommodations:</a:t>
            </a:r>
            <a:endParaRPr b="1" sz="1400">
              <a:solidFill>
                <a:schemeClr val="dk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160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Preferential Seating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Audio Books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No time limit on testing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Large Printed Materials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Closed Captioning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Voice word processor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Calculation Device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Visual organizers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Notes given to student</a:t>
            </a:r>
            <a:endParaRPr sz="1400">
              <a:solidFill>
                <a:srgbClr val="424242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Clr>
                <a:srgbClr val="424242"/>
              </a:buClr>
              <a:buSzPts val="1400"/>
              <a:buFont typeface="Source Code Pro"/>
              <a:buChar char="●"/>
            </a:pPr>
            <a:r>
              <a:rPr lang="en" sz="1400">
                <a:solidFill>
                  <a:srgbClr val="424242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Study Carrel 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19"/>
          <p:cNvSpPr txBox="1"/>
          <p:nvPr>
            <p:ph type="title"/>
          </p:nvPr>
        </p:nvSpPr>
        <p:spPr>
          <a:xfrm>
            <a:off x="646000" y="57790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accent3"/>
                </a:solidFill>
              </a:rPr>
              <a:t>Who decides on Appropriate Accommodations ?</a:t>
            </a:r>
            <a:endParaRPr sz="2400">
              <a:solidFill>
                <a:schemeClr val="accent3"/>
              </a:solidFill>
            </a:endParaRPr>
          </a:p>
        </p:txBody>
      </p:sp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729450" y="1325000"/>
            <a:ext cx="7688700" cy="354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IEP team for the student -during the evaluation and during the IEP meeting.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-Parents of the student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-The Student 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-Special Education Teacher(s)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-General Education Teacher(s)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-Administrator(s)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-Other related service providers (OT,PT, Speech)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u="sng"/>
              <a:t>Decision making of accommodations is a collaborative team effort. Accommodations occur across all settings in the school. All members need to be present for the IEP meetings.</a:t>
            </a:r>
            <a:endParaRPr b="1" u="sng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583375" y="58832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Deciding on Appropriate Accommodations and Modifications</a:t>
            </a:r>
            <a:endParaRPr sz="1800">
              <a:solidFill>
                <a:schemeClr val="accent3"/>
              </a:solidFill>
            </a:endParaRPr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727650" y="1345875"/>
            <a:ext cx="7688700" cy="370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Some of the DON’Ts in Decision Making:</a:t>
            </a:r>
            <a:endParaRPr sz="18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*Make accommodations solely on the disability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*Make accommodations unrelated to needs found in evaluation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*Make accommodations “as needed”  or “when requested”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*Check off every accommodation listed on a checklist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*Use the same accommodations for every student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1"/>
          <p:cNvSpPr txBox="1"/>
          <p:nvPr>
            <p:ph type="title"/>
          </p:nvPr>
        </p:nvSpPr>
        <p:spPr>
          <a:xfrm>
            <a:off x="604250" y="5361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Deciding on Appropriate Accommodations and Modifications</a:t>
            </a:r>
            <a:endParaRPr sz="1800">
              <a:solidFill>
                <a:schemeClr val="accent3"/>
              </a:solidFill>
            </a:endParaRPr>
          </a:p>
        </p:txBody>
      </p:sp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604250" y="1317250"/>
            <a:ext cx="7688700" cy="368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Some of the DOs in decision making:</a:t>
            </a:r>
            <a:endParaRPr sz="1800">
              <a:solidFill>
                <a:schemeClr val="dk1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*Make decisions based on individual needs (things they need consistently)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*Be specific about Who, When, Where, How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*Select based on increased access to instruction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/>
              <a:t>*Look at needs for instruction vs. assessment</a:t>
            </a:r>
            <a:endParaRPr sz="18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3"/>
                </a:solidFill>
              </a:rPr>
              <a:t>*Get input, track and revise as needed</a:t>
            </a:r>
            <a:endParaRPr sz="1800">
              <a:solidFill>
                <a:schemeClr val="accent3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